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8" r:id="rId6"/>
    <p:sldId id="547" r:id="rId7"/>
    <p:sldId id="549" r:id="rId8"/>
    <p:sldId id="259" r:id="rId9"/>
    <p:sldId id="556" r:id="rId10"/>
    <p:sldId id="261" r:id="rId11"/>
    <p:sldId id="262" r:id="rId12"/>
    <p:sldId id="546" r:id="rId13"/>
    <p:sldId id="548" r:id="rId14"/>
    <p:sldId id="550" r:id="rId15"/>
    <p:sldId id="551" r:id="rId16"/>
    <p:sldId id="552" r:id="rId17"/>
    <p:sldId id="553" r:id="rId18"/>
    <p:sldId id="555" r:id="rId19"/>
    <p:sldId id="558" r:id="rId20"/>
    <p:sldId id="559" r:id="rId21"/>
    <p:sldId id="264" r:id="rId22"/>
    <p:sldId id="265" r:id="rId23"/>
    <p:sldId id="557" r:id="rId24"/>
    <p:sldId id="263" r:id="rId25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2314"/>
    <a:srgbClr val="00B0CA"/>
    <a:srgbClr val="5E2750"/>
    <a:srgbClr val="EB9700"/>
    <a:srgbClr val="FECB00"/>
    <a:srgbClr val="A8B400"/>
    <a:srgbClr val="007C92"/>
    <a:srgbClr val="9C2AA0"/>
    <a:srgbClr val="54575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4" autoAdjust="0"/>
    <p:restoredTop sz="92455" autoAdjust="0"/>
  </p:normalViewPr>
  <p:slideViewPr>
    <p:cSldViewPr snapToGrid="0" snapToObjects="1" showGuides="1">
      <p:cViewPr>
        <p:scale>
          <a:sx n="184" d="100"/>
          <a:sy n="184" d="100"/>
        </p:scale>
        <p:origin x="144" y="-6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11/07/2020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11/07/2020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4d6592f7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54d6592f7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cs-CZ" dirty="0"/>
              <a:t>bylo/je obtížné vytvořit web, který bude všude vypadat stejně.</a:t>
            </a:r>
          </a:p>
          <a:p>
            <a:pPr marL="0" indent="0">
              <a:spcBef>
                <a:spcPts val="1200"/>
              </a:spcBef>
              <a:buNone/>
            </a:pPr>
            <a:endParaRPr lang="cs-CZ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8436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6592f7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54d6592f7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!!! Chrome dev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1575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6592f7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54d6592f7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!!! Chrome dev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3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6592f7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54d6592f7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!!! Chrome dev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87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6592f7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54d6592f7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!!! Chrome dev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0235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6592f7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54d6592f7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 err="1"/>
              <a:t>pridava</a:t>
            </a:r>
            <a:r>
              <a:rPr lang="en-GB" dirty="0"/>
              <a:t> padding a margin. </a:t>
            </a:r>
            <a:r>
              <a:rPr lang="en-GB" dirty="0" err="1"/>
              <a:t>Zkusit</a:t>
            </a:r>
            <a:r>
              <a:rPr lang="en-GB" dirty="0"/>
              <a:t> v Dev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0401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6592f7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54d6592f7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 err="1"/>
              <a:t>pridava</a:t>
            </a:r>
            <a:r>
              <a:rPr lang="en-GB" dirty="0"/>
              <a:t> padding a margin. </a:t>
            </a:r>
            <a:r>
              <a:rPr lang="en-GB" dirty="0" err="1"/>
              <a:t>Zkusit</a:t>
            </a:r>
            <a:r>
              <a:rPr lang="en-GB" dirty="0"/>
              <a:t> v Dev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4785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6592f78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g54d6592f78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Page 36 - Chapter 23, Modifying Bootstrap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9365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6592f7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54d6592f7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9220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4d6592f7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54d6592f7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cs-CZ" dirty="0"/>
              <a:t>bylo/je obtížné vytvořit web, který bude všude vypadat stejně.</a:t>
            </a:r>
          </a:p>
          <a:p>
            <a:pPr marL="0" indent="0">
              <a:spcBef>
                <a:spcPts val="1200"/>
              </a:spcBef>
              <a:buNone/>
            </a:pPr>
            <a:endParaRPr lang="cs-CZ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675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4d6592f7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54d6592f7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cs-CZ" dirty="0"/>
              <a:t>bylo/je obtížné vytvořit web, který bude všude vypadat stejně.</a:t>
            </a:r>
          </a:p>
          <a:p>
            <a:pPr marL="0" indent="0">
              <a:spcBef>
                <a:spcPts val="1200"/>
              </a:spcBef>
              <a:buNone/>
            </a:pPr>
            <a:endParaRPr lang="cs-CZ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109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4d6592f7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g54d6592f7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Page 6 - What is a framework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3509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65EEFB-1091-4AAD-AA10-5CCABFFD2151}" type="slidenum">
              <a:rPr lang="en-GB"/>
              <a:pPr/>
              <a:t>6</a:t>
            </a:fld>
            <a:endParaRPr lang="en-GB" dirty="0"/>
          </a:p>
        </p:txBody>
      </p:sp>
      <p:sp>
        <p:nvSpPr>
          <p:cNvPr id="618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8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747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4d6592f7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g54d6592f7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 err="1"/>
              <a:t>Krok</a:t>
            </a:r>
            <a:r>
              <a:rPr lang="en" dirty="0"/>
              <a:t> 1.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1555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6592f7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54d6592f7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063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6592f7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54d6592f7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!!! Chrome dev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586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6592f7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54d6592f7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!!! Chrome dev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792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11 July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11 July 2020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11 July 2020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11 July 2020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11 July 2020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11 July 2020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11 July 2020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11 July 2020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11 July 2020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11 July 2020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11 July 2020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lvl="0" indent="-2571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6" name="Google Shape;176;p39"/>
          <p:cNvSpPr txBox="1"/>
          <p:nvPr/>
        </p:nvSpPr>
        <p:spPr>
          <a:xfrm>
            <a:off x="235925" y="4853044"/>
            <a:ext cx="2485800" cy="20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75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© CodeFirst:Girls 201</a:t>
            </a:r>
            <a:r>
              <a:rPr lang="en" sz="750">
                <a:solidFill>
                  <a:srgbClr val="666666"/>
                </a:solidFill>
              </a:rPr>
              <a:t>9</a:t>
            </a:r>
            <a:endParaRPr sz="75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74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0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11 July 2020</a:t>
            </a:fld>
            <a:endParaRPr lang="en-US" dirty="0"/>
          </a:p>
        </p:txBody>
      </p:sp>
      <p:sp>
        <p:nvSpPr>
          <p:cNvPr id="8" name="MSIPCMContentMarking" descr="{&quot;HashCode&quot;:-1699574231,&quot;Placement&quot;:&quot;Footer&quot;}"/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de-DE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  <p:sldLayoutId id="2147483768" r:id="rId68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erthemes.com/bootstrap-cheatsheet/" TargetMode="External"/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themes.com/bootstrap-cheatshe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Twitter Bootstrap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74988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0"/>
          <p:cNvSpPr txBox="1">
            <a:spLocks noGrp="1"/>
          </p:cNvSpPr>
          <p:nvPr>
            <p:ph type="title"/>
          </p:nvPr>
        </p:nvSpPr>
        <p:spPr>
          <a:xfrm>
            <a:off x="479628" y="437347"/>
            <a:ext cx="2453353" cy="6733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 err="1"/>
              <a:t>Jumbotron</a:t>
            </a:r>
            <a:endParaRPr dirty="0"/>
          </a:p>
        </p:txBody>
      </p:sp>
      <p:sp>
        <p:nvSpPr>
          <p:cNvPr id="519" name="Google Shape;519;p11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24761-E127-E04C-83B1-AE0C8873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21" y="774001"/>
            <a:ext cx="5562600" cy="482600"/>
          </a:xfrm>
          <a:prstGeom prst="rect">
            <a:avLst/>
          </a:prstGeom>
        </p:spPr>
      </p:pic>
      <p:sp>
        <p:nvSpPr>
          <p:cNvPr id="6" name="Google Shape;517;p110">
            <a:extLst>
              <a:ext uri="{FF2B5EF4-FFF2-40B4-BE49-F238E27FC236}">
                <a16:creationId xmlns:a16="http://schemas.microsoft.com/office/drawing/2014/main" id="{8C534246-E28D-664E-A0F7-E5ABCF2977A4}"/>
              </a:ext>
            </a:extLst>
          </p:cNvPr>
          <p:cNvSpPr txBox="1">
            <a:spLocks/>
          </p:cNvSpPr>
          <p:nvPr/>
        </p:nvSpPr>
        <p:spPr>
          <a:xfrm>
            <a:off x="479628" y="1206891"/>
            <a:ext cx="2018581" cy="6733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cs-CZ" dirty="0" err="1"/>
              <a:t>Navbar</a:t>
            </a:r>
            <a:endParaRPr lang="cs-CZ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0D66110-278C-C447-8512-838D82797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311414"/>
              </p:ext>
            </p:extLst>
          </p:nvPr>
        </p:nvGraphicFramePr>
        <p:xfrm>
          <a:off x="479628" y="2452981"/>
          <a:ext cx="3371160" cy="21945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80930">
                  <a:extLst>
                    <a:ext uri="{9D8B030D-6E8A-4147-A177-3AD203B41FA5}">
                      <a16:colId xmlns:a16="http://schemas.microsoft.com/office/drawing/2014/main" val="1213265958"/>
                    </a:ext>
                  </a:extLst>
                </a:gridCol>
                <a:gridCol w="280930">
                  <a:extLst>
                    <a:ext uri="{9D8B030D-6E8A-4147-A177-3AD203B41FA5}">
                      <a16:colId xmlns:a16="http://schemas.microsoft.com/office/drawing/2014/main" val="2980803650"/>
                    </a:ext>
                  </a:extLst>
                </a:gridCol>
                <a:gridCol w="280930">
                  <a:extLst>
                    <a:ext uri="{9D8B030D-6E8A-4147-A177-3AD203B41FA5}">
                      <a16:colId xmlns:a16="http://schemas.microsoft.com/office/drawing/2014/main" val="1115103223"/>
                    </a:ext>
                  </a:extLst>
                </a:gridCol>
                <a:gridCol w="280930">
                  <a:extLst>
                    <a:ext uri="{9D8B030D-6E8A-4147-A177-3AD203B41FA5}">
                      <a16:colId xmlns:a16="http://schemas.microsoft.com/office/drawing/2014/main" val="1291670108"/>
                    </a:ext>
                  </a:extLst>
                </a:gridCol>
                <a:gridCol w="280930">
                  <a:extLst>
                    <a:ext uri="{9D8B030D-6E8A-4147-A177-3AD203B41FA5}">
                      <a16:colId xmlns:a16="http://schemas.microsoft.com/office/drawing/2014/main" val="308981489"/>
                    </a:ext>
                  </a:extLst>
                </a:gridCol>
                <a:gridCol w="280930">
                  <a:extLst>
                    <a:ext uri="{9D8B030D-6E8A-4147-A177-3AD203B41FA5}">
                      <a16:colId xmlns:a16="http://schemas.microsoft.com/office/drawing/2014/main" val="232076566"/>
                    </a:ext>
                  </a:extLst>
                </a:gridCol>
                <a:gridCol w="280930">
                  <a:extLst>
                    <a:ext uri="{9D8B030D-6E8A-4147-A177-3AD203B41FA5}">
                      <a16:colId xmlns:a16="http://schemas.microsoft.com/office/drawing/2014/main" val="849524949"/>
                    </a:ext>
                  </a:extLst>
                </a:gridCol>
                <a:gridCol w="280930">
                  <a:extLst>
                    <a:ext uri="{9D8B030D-6E8A-4147-A177-3AD203B41FA5}">
                      <a16:colId xmlns:a16="http://schemas.microsoft.com/office/drawing/2014/main" val="2541772840"/>
                    </a:ext>
                  </a:extLst>
                </a:gridCol>
                <a:gridCol w="280930">
                  <a:extLst>
                    <a:ext uri="{9D8B030D-6E8A-4147-A177-3AD203B41FA5}">
                      <a16:colId xmlns:a16="http://schemas.microsoft.com/office/drawing/2014/main" val="2914871067"/>
                    </a:ext>
                  </a:extLst>
                </a:gridCol>
                <a:gridCol w="280930">
                  <a:extLst>
                    <a:ext uri="{9D8B030D-6E8A-4147-A177-3AD203B41FA5}">
                      <a16:colId xmlns:a16="http://schemas.microsoft.com/office/drawing/2014/main" val="3406203291"/>
                    </a:ext>
                  </a:extLst>
                </a:gridCol>
                <a:gridCol w="280930">
                  <a:extLst>
                    <a:ext uri="{9D8B030D-6E8A-4147-A177-3AD203B41FA5}">
                      <a16:colId xmlns:a16="http://schemas.microsoft.com/office/drawing/2014/main" val="3613826911"/>
                    </a:ext>
                  </a:extLst>
                </a:gridCol>
                <a:gridCol w="280930">
                  <a:extLst>
                    <a:ext uri="{9D8B030D-6E8A-4147-A177-3AD203B41FA5}">
                      <a16:colId xmlns:a16="http://schemas.microsoft.com/office/drawing/2014/main" val="3822896538"/>
                    </a:ext>
                  </a:extLst>
                </a:gridCol>
              </a:tblGrid>
              <a:tr h="274320">
                <a:tc gridSpan="12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876727"/>
                  </a:ext>
                </a:extLst>
              </a:tr>
              <a:tr h="274320">
                <a:tc gridSpan="6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6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6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047023"/>
                  </a:ext>
                </a:extLst>
              </a:tr>
              <a:tr h="274320">
                <a:tc gridSpan="4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4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4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4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794702"/>
                  </a:ext>
                </a:extLst>
              </a:tr>
              <a:tr h="274320">
                <a:tc gridSpan="3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3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3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3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3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473348"/>
                  </a:ext>
                </a:extLst>
              </a:tr>
              <a:tr h="274320">
                <a:tc gridSpan="4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4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8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042836"/>
                  </a:ext>
                </a:extLst>
              </a:tr>
              <a:tr h="274320">
                <a:tc gridSpan="8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8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4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56987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cs-CZ" sz="1100" b="1" dirty="0"/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6318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33565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6F004FD-AED5-D54F-8DD1-91BE22DC8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65" y="1683437"/>
            <a:ext cx="8323635" cy="39352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983D58-0A9A-1248-83CC-5F45F9BBB8F6}"/>
              </a:ext>
            </a:extLst>
          </p:cNvPr>
          <p:cNvCxnSpPr>
            <a:cxnSpLocks/>
          </p:cNvCxnSpPr>
          <p:nvPr/>
        </p:nvCxnSpPr>
        <p:spPr>
          <a:xfrm>
            <a:off x="731520" y="2193901"/>
            <a:ext cx="0" cy="259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732B03-B02D-B545-8866-1552F1FD19A7}"/>
              </a:ext>
            </a:extLst>
          </p:cNvPr>
          <p:cNvCxnSpPr>
            <a:cxnSpLocks/>
          </p:cNvCxnSpPr>
          <p:nvPr/>
        </p:nvCxnSpPr>
        <p:spPr>
          <a:xfrm>
            <a:off x="2165208" y="2166572"/>
            <a:ext cx="0" cy="259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26DAF9-2BCB-CC47-9664-CED95ACEF5D4}"/>
              </a:ext>
            </a:extLst>
          </p:cNvPr>
          <p:cNvCxnSpPr>
            <a:cxnSpLocks/>
          </p:cNvCxnSpPr>
          <p:nvPr/>
        </p:nvCxnSpPr>
        <p:spPr>
          <a:xfrm>
            <a:off x="3558540" y="2166572"/>
            <a:ext cx="0" cy="259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4910A5-BFB1-CB41-B2E0-B68FA10B5C11}"/>
              </a:ext>
            </a:extLst>
          </p:cNvPr>
          <p:cNvSpPr txBox="1"/>
          <p:nvPr/>
        </p:nvSpPr>
        <p:spPr>
          <a:xfrm>
            <a:off x="2263702" y="2230071"/>
            <a:ext cx="891540" cy="3527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sz="1200" dirty="0">
                <a:latin typeface="Vodafone Rg" pitchFamily="34" charset="0"/>
              </a:rPr>
              <a:t>sloupce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E9D0-8265-8048-BFD4-A70D6DB33FB6}"/>
              </a:ext>
            </a:extLst>
          </p:cNvPr>
          <p:cNvSpPr txBox="1"/>
          <p:nvPr/>
        </p:nvSpPr>
        <p:spPr>
          <a:xfrm>
            <a:off x="5692140" y="2948940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840379-6A8A-3C4D-AC5E-C037D3AA98C2}"/>
              </a:ext>
            </a:extLst>
          </p:cNvPr>
          <p:cNvCxnSpPr>
            <a:cxnSpLocks/>
          </p:cNvCxnSpPr>
          <p:nvPr/>
        </p:nvCxnSpPr>
        <p:spPr>
          <a:xfrm flipH="1">
            <a:off x="3943350" y="2571750"/>
            <a:ext cx="251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6C2508-3716-4249-8107-D6FC89C96C0A}"/>
              </a:ext>
            </a:extLst>
          </p:cNvPr>
          <p:cNvCxnSpPr>
            <a:cxnSpLocks/>
          </p:cNvCxnSpPr>
          <p:nvPr/>
        </p:nvCxnSpPr>
        <p:spPr>
          <a:xfrm flipH="1">
            <a:off x="3935730" y="2872740"/>
            <a:ext cx="251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042BE45-0A5F-4E4E-A72D-BEEAED3EA1EF}"/>
              </a:ext>
            </a:extLst>
          </p:cNvPr>
          <p:cNvSpPr txBox="1"/>
          <p:nvPr/>
        </p:nvSpPr>
        <p:spPr>
          <a:xfrm>
            <a:off x="4194810" y="2632200"/>
            <a:ext cx="517755" cy="285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sz="1200" dirty="0">
                <a:latin typeface="Vodafone Rg" pitchFamily="34" charset="0"/>
              </a:rPr>
              <a:t>řádky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A6D85E3-6703-3A46-A202-28321C732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325059"/>
              </p:ext>
            </p:extLst>
          </p:nvPr>
        </p:nvGraphicFramePr>
        <p:xfrm>
          <a:off x="5377194" y="2452981"/>
          <a:ext cx="3287178" cy="216026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95726">
                  <a:extLst>
                    <a:ext uri="{9D8B030D-6E8A-4147-A177-3AD203B41FA5}">
                      <a16:colId xmlns:a16="http://schemas.microsoft.com/office/drawing/2014/main" val="1805673715"/>
                    </a:ext>
                  </a:extLst>
                </a:gridCol>
                <a:gridCol w="1095726">
                  <a:extLst>
                    <a:ext uri="{9D8B030D-6E8A-4147-A177-3AD203B41FA5}">
                      <a16:colId xmlns:a16="http://schemas.microsoft.com/office/drawing/2014/main" val="443768980"/>
                    </a:ext>
                  </a:extLst>
                </a:gridCol>
                <a:gridCol w="1095726">
                  <a:extLst>
                    <a:ext uri="{9D8B030D-6E8A-4147-A177-3AD203B41FA5}">
                      <a16:colId xmlns:a16="http://schemas.microsoft.com/office/drawing/2014/main" val="491275334"/>
                    </a:ext>
                  </a:extLst>
                </a:gridCol>
              </a:tblGrid>
              <a:tr h="273916"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xs</a:t>
                      </a:r>
                      <a:endParaRPr lang="cs-CZ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&lt; 576px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mobile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035248"/>
                  </a:ext>
                </a:extLst>
              </a:tr>
              <a:tr h="479352"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sm</a:t>
                      </a:r>
                      <a:endParaRPr lang="cs-CZ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576 – 768px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mobile Plus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28019"/>
                  </a:ext>
                </a:extLst>
              </a:tr>
              <a:tr h="479352"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md</a:t>
                      </a:r>
                      <a:endParaRPr lang="cs-CZ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768 – 992px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tablet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706342"/>
                  </a:ext>
                </a:extLst>
              </a:tr>
              <a:tr h="479352">
                <a:tc>
                  <a:txBody>
                    <a:bodyPr/>
                    <a:lstStyle/>
                    <a:p>
                      <a:r>
                        <a:rPr lang="cs-CZ" sz="1200" b="0" dirty="0"/>
                        <a:t>lg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992 – 1200px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288210"/>
                  </a:ext>
                </a:extLst>
              </a:tr>
              <a:tr h="447893"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xl</a:t>
                      </a:r>
                      <a:endParaRPr lang="cs-CZ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&gt; 1200px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projektor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965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3736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0"/>
          <p:cNvSpPr txBox="1">
            <a:spLocks noGrp="1"/>
          </p:cNvSpPr>
          <p:nvPr>
            <p:ph type="title"/>
          </p:nvPr>
        </p:nvSpPr>
        <p:spPr>
          <a:xfrm>
            <a:off x="548948" y="281651"/>
            <a:ext cx="2453353" cy="6733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Background </a:t>
            </a:r>
            <a:r>
              <a:rPr lang="cs-CZ" dirty="0" err="1"/>
              <a:t>color</a:t>
            </a:r>
            <a:endParaRPr dirty="0"/>
          </a:p>
        </p:txBody>
      </p:sp>
      <p:sp>
        <p:nvSpPr>
          <p:cNvPr id="519" name="Google Shape;519;p11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E9D0-8265-8048-BFD4-A70D6DB33FB6}"/>
              </a:ext>
            </a:extLst>
          </p:cNvPr>
          <p:cNvSpPr txBox="1"/>
          <p:nvPr/>
        </p:nvSpPr>
        <p:spPr>
          <a:xfrm>
            <a:off x="5692140" y="2948940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5064A-670F-B44F-B32E-BEC64B97D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69" y="705647"/>
            <a:ext cx="6604000" cy="5588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78DC84-2B72-AF4D-8B70-F42610E3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309981"/>
              </p:ext>
            </p:extLst>
          </p:nvPr>
        </p:nvGraphicFramePr>
        <p:xfrm>
          <a:off x="4330399" y="1277661"/>
          <a:ext cx="3880340" cy="18625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40170">
                  <a:extLst>
                    <a:ext uri="{9D8B030D-6E8A-4147-A177-3AD203B41FA5}">
                      <a16:colId xmlns:a16="http://schemas.microsoft.com/office/drawing/2014/main" val="3257866115"/>
                    </a:ext>
                  </a:extLst>
                </a:gridCol>
                <a:gridCol w="1940170">
                  <a:extLst>
                    <a:ext uri="{9D8B030D-6E8A-4147-A177-3AD203B41FA5}">
                      <a16:colId xmlns:a16="http://schemas.microsoft.com/office/drawing/2014/main" val="4253181557"/>
                    </a:ext>
                  </a:extLst>
                </a:gridCol>
              </a:tblGrid>
              <a:tr h="372514">
                <a:tc>
                  <a:txBody>
                    <a:bodyPr/>
                    <a:lstStyle/>
                    <a:p>
                      <a:r>
                        <a:rPr lang="cs-CZ" dirty="0" err="1"/>
                        <a:t>class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err="1"/>
                        <a:t>bootstrap</a:t>
                      </a:r>
                      <a:r>
                        <a:rPr lang="cs-CZ" dirty="0"/>
                        <a:t> </a:t>
                      </a:r>
                      <a:r>
                        <a:rPr lang="cs-CZ" dirty="0" err="1"/>
                        <a:t>class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51520"/>
                  </a:ext>
                </a:extLst>
              </a:tr>
              <a:tr h="372514">
                <a:tc>
                  <a:txBody>
                    <a:bodyPr/>
                    <a:lstStyle/>
                    <a:p>
                      <a:r>
                        <a:rPr lang="cs-CZ" dirty="0" err="1"/>
                        <a:t>mission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err="1"/>
                        <a:t>bg-info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936478"/>
                  </a:ext>
                </a:extLst>
              </a:tr>
              <a:tr h="3725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about-us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</a:rPr>
                        <a:t>bg</a:t>
                      </a:r>
                      <a:r>
                        <a:rPr lang="en-US" sz="1800" kern="1200" dirty="0">
                          <a:effectLst/>
                        </a:rPr>
                        <a:t>-light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511720"/>
                  </a:ext>
                </a:extLst>
              </a:tr>
              <a:tr h="3725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team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</a:rPr>
                        <a:t>bg</a:t>
                      </a:r>
                      <a:r>
                        <a:rPr lang="en-US" sz="1800" kern="1200" dirty="0">
                          <a:effectLst/>
                        </a:rPr>
                        <a:t>-success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937699"/>
                  </a:ext>
                </a:extLst>
              </a:tr>
              <a:tr h="3725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contact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</a:rPr>
                        <a:t>bg</a:t>
                      </a:r>
                      <a:r>
                        <a:rPr lang="en-US" sz="1800" kern="1200" dirty="0">
                          <a:effectLst/>
                        </a:rPr>
                        <a:t>-danger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44405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DA56475-36B5-6149-981F-7C0C863FA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869" y="3315561"/>
            <a:ext cx="4965700" cy="495300"/>
          </a:xfrm>
          <a:prstGeom prst="rect">
            <a:avLst/>
          </a:prstGeom>
        </p:spPr>
      </p:pic>
      <p:sp>
        <p:nvSpPr>
          <p:cNvPr id="20" name="Google Shape;517;p110">
            <a:extLst>
              <a:ext uri="{FF2B5EF4-FFF2-40B4-BE49-F238E27FC236}">
                <a16:creationId xmlns:a16="http://schemas.microsoft.com/office/drawing/2014/main" id="{8E700F6C-6592-DE45-BCC5-641CBCCCE0D3}"/>
              </a:ext>
            </a:extLst>
          </p:cNvPr>
          <p:cNvSpPr txBox="1">
            <a:spLocks/>
          </p:cNvSpPr>
          <p:nvPr/>
        </p:nvSpPr>
        <p:spPr>
          <a:xfrm>
            <a:off x="548948" y="2889903"/>
            <a:ext cx="2453353" cy="6733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cs-CZ" dirty="0"/>
              <a:t>Text </a:t>
            </a:r>
            <a:r>
              <a:rPr lang="cs-CZ" dirty="0" err="1"/>
              <a:t>color</a:t>
            </a:r>
            <a:endParaRPr lang="cs-CZ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3873851-190B-3840-921A-938F859A2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829481"/>
              </p:ext>
            </p:extLst>
          </p:nvPr>
        </p:nvGraphicFramePr>
        <p:xfrm>
          <a:off x="4330399" y="3865839"/>
          <a:ext cx="3880340" cy="111754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40170">
                  <a:extLst>
                    <a:ext uri="{9D8B030D-6E8A-4147-A177-3AD203B41FA5}">
                      <a16:colId xmlns:a16="http://schemas.microsoft.com/office/drawing/2014/main" val="3257866115"/>
                    </a:ext>
                  </a:extLst>
                </a:gridCol>
                <a:gridCol w="1940170">
                  <a:extLst>
                    <a:ext uri="{9D8B030D-6E8A-4147-A177-3AD203B41FA5}">
                      <a16:colId xmlns:a16="http://schemas.microsoft.com/office/drawing/2014/main" val="4253181557"/>
                    </a:ext>
                  </a:extLst>
                </a:gridCol>
              </a:tblGrid>
              <a:tr h="372514">
                <a:tc>
                  <a:txBody>
                    <a:bodyPr/>
                    <a:lstStyle/>
                    <a:p>
                      <a:r>
                        <a:rPr lang="cs-CZ" dirty="0" err="1"/>
                        <a:t>tag</a:t>
                      </a:r>
                      <a:r>
                        <a:rPr lang="cs-CZ" dirty="0"/>
                        <a:t>/ </a:t>
                      </a:r>
                      <a:r>
                        <a:rPr lang="cs-CZ" dirty="0" err="1"/>
                        <a:t>class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err="1"/>
                        <a:t>bootstrap</a:t>
                      </a:r>
                      <a:r>
                        <a:rPr lang="cs-CZ" dirty="0"/>
                        <a:t> </a:t>
                      </a:r>
                      <a:r>
                        <a:rPr lang="cs-CZ" dirty="0" err="1"/>
                        <a:t>class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51520"/>
                  </a:ext>
                </a:extLst>
              </a:tr>
              <a:tr h="372514">
                <a:tc>
                  <a:txBody>
                    <a:bodyPr/>
                    <a:lstStyle/>
                    <a:p>
                      <a:r>
                        <a:rPr lang="cs-CZ" dirty="0"/>
                        <a:t>&lt;body </a:t>
                      </a:r>
                      <a:r>
                        <a:rPr lang="cs-CZ" dirty="0" err="1"/>
                        <a:t>class</a:t>
                      </a:r>
                      <a:r>
                        <a:rPr lang="cs-CZ" dirty="0"/>
                        <a:t>=‘‘&gt;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936478"/>
                  </a:ext>
                </a:extLst>
              </a:tr>
              <a:tr h="3725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about-us </a:t>
                      </a:r>
                      <a:r>
                        <a:rPr lang="en-US" sz="1800" kern="1200" dirty="0" err="1">
                          <a:effectLst/>
                        </a:rPr>
                        <a:t>bg</a:t>
                      </a:r>
                      <a:r>
                        <a:rPr lang="en-US" sz="1800" kern="1200" dirty="0">
                          <a:effectLst/>
                        </a:rPr>
                        <a:t>-light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text-dark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511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946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0"/>
          <p:cNvSpPr txBox="1">
            <a:spLocks noGrp="1"/>
          </p:cNvSpPr>
          <p:nvPr>
            <p:ph type="title"/>
          </p:nvPr>
        </p:nvSpPr>
        <p:spPr>
          <a:xfrm>
            <a:off x="548948" y="281651"/>
            <a:ext cx="2453353" cy="6733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 err="1"/>
              <a:t>Button</a:t>
            </a:r>
            <a:endParaRPr dirty="0"/>
          </a:p>
        </p:txBody>
      </p:sp>
      <p:sp>
        <p:nvSpPr>
          <p:cNvPr id="519" name="Google Shape;519;p11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E9D0-8265-8048-BFD4-A70D6DB33FB6}"/>
              </a:ext>
            </a:extLst>
          </p:cNvPr>
          <p:cNvSpPr txBox="1"/>
          <p:nvPr/>
        </p:nvSpPr>
        <p:spPr>
          <a:xfrm>
            <a:off x="5692140" y="2948940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A585D-EFAF-F04A-9CAD-9415BDC8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48" y="954959"/>
            <a:ext cx="7526437" cy="304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66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0"/>
          <p:cNvSpPr txBox="1">
            <a:spLocks noGrp="1"/>
          </p:cNvSpPr>
          <p:nvPr>
            <p:ph type="title"/>
          </p:nvPr>
        </p:nvSpPr>
        <p:spPr>
          <a:xfrm>
            <a:off x="548948" y="281651"/>
            <a:ext cx="2453353" cy="6733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Formulář</a:t>
            </a:r>
            <a:endParaRPr dirty="0"/>
          </a:p>
        </p:txBody>
      </p:sp>
      <p:sp>
        <p:nvSpPr>
          <p:cNvPr id="519" name="Google Shape;519;p11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E9D0-8265-8048-BFD4-A70D6DB33FB6}"/>
              </a:ext>
            </a:extLst>
          </p:cNvPr>
          <p:cNvSpPr txBox="1"/>
          <p:nvPr/>
        </p:nvSpPr>
        <p:spPr>
          <a:xfrm>
            <a:off x="5692140" y="2948940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C26F6-B471-064E-9845-9A2229230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624" y="688467"/>
            <a:ext cx="5105931" cy="417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91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0"/>
          <p:cNvSpPr txBox="1">
            <a:spLocks noGrp="1"/>
          </p:cNvSpPr>
          <p:nvPr>
            <p:ph type="title"/>
          </p:nvPr>
        </p:nvSpPr>
        <p:spPr>
          <a:xfrm>
            <a:off x="548948" y="281651"/>
            <a:ext cx="3348797" cy="6696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Seznam – List </a:t>
            </a:r>
            <a:r>
              <a:rPr lang="cs-CZ" dirty="0" err="1"/>
              <a:t>group</a:t>
            </a:r>
            <a:endParaRPr dirty="0"/>
          </a:p>
        </p:txBody>
      </p:sp>
      <p:sp>
        <p:nvSpPr>
          <p:cNvPr id="519" name="Google Shape;519;p11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E9D0-8265-8048-BFD4-A70D6DB33FB6}"/>
              </a:ext>
            </a:extLst>
          </p:cNvPr>
          <p:cNvSpPr txBox="1"/>
          <p:nvPr/>
        </p:nvSpPr>
        <p:spPr>
          <a:xfrm>
            <a:off x="5692140" y="2948940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9CE5F3-82AA-F64B-9CAE-F8BDF6C5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878609"/>
            <a:ext cx="7543800" cy="8001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BC227F-0449-D84C-965A-DE1407125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905965"/>
              </p:ext>
            </p:extLst>
          </p:nvPr>
        </p:nvGraphicFramePr>
        <p:xfrm>
          <a:off x="1607106" y="2058443"/>
          <a:ext cx="6096000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4396033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0" dirty="0" err="1"/>
                        <a:t>tag</a:t>
                      </a:r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0" dirty="0" err="1"/>
                        <a:t>bootstrap</a:t>
                      </a:r>
                      <a:r>
                        <a:rPr lang="cs-CZ" b="0" dirty="0"/>
                        <a:t> </a:t>
                      </a:r>
                      <a:r>
                        <a:rPr lang="cs-CZ" b="0" dirty="0" err="1"/>
                        <a:t>class</a:t>
                      </a:r>
                      <a:endParaRPr lang="cs-CZ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682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err="1"/>
                        <a:t>ul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list-</a:t>
                      </a:r>
                      <a:r>
                        <a:rPr lang="cs-CZ" dirty="0" err="1"/>
                        <a:t>group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052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err="1"/>
                        <a:t>li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list-</a:t>
                      </a:r>
                      <a:r>
                        <a:rPr lang="cs-CZ" dirty="0" err="1"/>
                        <a:t>group</a:t>
                      </a:r>
                      <a:r>
                        <a:rPr lang="cs-CZ" dirty="0"/>
                        <a:t>-</a:t>
                      </a:r>
                      <a:r>
                        <a:rPr lang="cs-CZ" dirty="0" err="1"/>
                        <a:t>item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261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9B13AA8-83A4-844D-BD4E-D554A292B806}"/>
              </a:ext>
            </a:extLst>
          </p:cNvPr>
          <p:cNvSpPr txBox="1"/>
          <p:nvPr/>
        </p:nvSpPr>
        <p:spPr>
          <a:xfrm>
            <a:off x="6905664" y="2828383"/>
            <a:ext cx="797442" cy="47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3x !</a:t>
            </a:r>
          </a:p>
        </p:txBody>
      </p:sp>
    </p:spTree>
    <p:extLst>
      <p:ext uri="{BB962C8B-B14F-4D97-AF65-F5344CB8AC3E}">
        <p14:creationId xmlns:p14="http://schemas.microsoft.com/office/powerpoint/2010/main" val="3836250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0"/>
          <p:cNvSpPr txBox="1">
            <a:spLocks noGrp="1"/>
          </p:cNvSpPr>
          <p:nvPr>
            <p:ph type="title"/>
          </p:nvPr>
        </p:nvSpPr>
        <p:spPr>
          <a:xfrm>
            <a:off x="391293" y="305192"/>
            <a:ext cx="3348797" cy="6696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Layout - </a:t>
            </a:r>
            <a:r>
              <a:rPr lang="cs-CZ" dirty="0" err="1"/>
              <a:t>grid</a:t>
            </a:r>
            <a:endParaRPr dirty="0"/>
          </a:p>
        </p:txBody>
      </p:sp>
      <p:sp>
        <p:nvSpPr>
          <p:cNvPr id="519" name="Google Shape;519;p11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E9D0-8265-8048-BFD4-A70D6DB33FB6}"/>
              </a:ext>
            </a:extLst>
          </p:cNvPr>
          <p:cNvSpPr txBox="1"/>
          <p:nvPr/>
        </p:nvSpPr>
        <p:spPr>
          <a:xfrm>
            <a:off x="5692140" y="2948940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512A6-D863-5348-B461-E4483CF7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3" y="767224"/>
            <a:ext cx="6790492" cy="320458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BC227F-0449-D84C-965A-DE1407125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170079"/>
              </p:ext>
            </p:extLst>
          </p:nvPr>
        </p:nvGraphicFramePr>
        <p:xfrm>
          <a:off x="4689466" y="3536501"/>
          <a:ext cx="3348797" cy="120981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17265">
                  <a:extLst>
                    <a:ext uri="{9D8B030D-6E8A-4147-A177-3AD203B41FA5}">
                      <a16:colId xmlns:a16="http://schemas.microsoft.com/office/drawing/2014/main" val="1439603335"/>
                    </a:ext>
                  </a:extLst>
                </a:gridCol>
                <a:gridCol w="2231532">
                  <a:extLst>
                    <a:ext uri="{9D8B030D-6E8A-4147-A177-3AD203B41FA5}">
                      <a16:colId xmlns:a16="http://schemas.microsoft.com/office/drawing/2014/main" val="41948037"/>
                    </a:ext>
                  </a:extLst>
                </a:gridCol>
              </a:tblGrid>
              <a:tr h="403272">
                <a:tc>
                  <a:txBody>
                    <a:bodyPr/>
                    <a:lstStyle/>
                    <a:p>
                      <a:r>
                        <a:rPr lang="cs-CZ" b="0" dirty="0" err="1"/>
                        <a:t>tag</a:t>
                      </a:r>
                      <a:r>
                        <a:rPr lang="cs-CZ" b="0" dirty="0"/>
                        <a:t>/ </a:t>
                      </a:r>
                      <a:r>
                        <a:rPr lang="cs-CZ" b="0" dirty="0" err="1"/>
                        <a:t>class</a:t>
                      </a:r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0" dirty="0" err="1"/>
                        <a:t>bootstrap</a:t>
                      </a:r>
                      <a:r>
                        <a:rPr lang="cs-CZ" b="0" dirty="0"/>
                        <a:t> </a:t>
                      </a:r>
                      <a:r>
                        <a:rPr lang="cs-CZ" b="0" dirty="0" err="1"/>
                        <a:t>class</a:t>
                      </a:r>
                      <a:endParaRPr lang="cs-CZ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682441"/>
                  </a:ext>
                </a:extLst>
              </a:tr>
              <a:tr h="403272">
                <a:tc>
                  <a:txBody>
                    <a:bodyPr/>
                    <a:lstStyle/>
                    <a:p>
                      <a:r>
                        <a:rPr lang="cs-CZ" dirty="0"/>
                        <a:t>div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err="1"/>
                        <a:t>row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052474"/>
                  </a:ext>
                </a:extLst>
              </a:tr>
              <a:tr h="403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col-md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261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9B13AA8-83A4-844D-BD4E-D554A292B806}"/>
              </a:ext>
            </a:extLst>
          </p:cNvPr>
          <p:cNvSpPr txBox="1"/>
          <p:nvPr/>
        </p:nvSpPr>
        <p:spPr>
          <a:xfrm>
            <a:off x="7497344" y="4359843"/>
            <a:ext cx="797442" cy="47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4x 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709E1D-44EF-A94D-8531-6844E91CA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828" y="1712104"/>
            <a:ext cx="3456717" cy="640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18DFEF-42B2-0143-8E7C-2F9751C842BC}"/>
              </a:ext>
            </a:extLst>
          </p:cNvPr>
          <p:cNvSpPr txBox="1"/>
          <p:nvPr/>
        </p:nvSpPr>
        <p:spPr>
          <a:xfrm>
            <a:off x="1156138" y="4981903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66C6A-1B96-0E49-9F93-C1EE057497AF}"/>
              </a:ext>
            </a:extLst>
          </p:cNvPr>
          <p:cNvSpPr txBox="1"/>
          <p:nvPr/>
        </p:nvSpPr>
        <p:spPr>
          <a:xfrm>
            <a:off x="1032164" y="500149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848B82-67C4-FF4B-B24E-AB87F774D45E}"/>
              </a:ext>
            </a:extLst>
          </p:cNvPr>
          <p:cNvSpPr txBox="1"/>
          <p:nvPr/>
        </p:nvSpPr>
        <p:spPr>
          <a:xfrm>
            <a:off x="852055" y="495992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C5A09-7E02-4347-8025-93ED87D08339}"/>
              </a:ext>
            </a:extLst>
          </p:cNvPr>
          <p:cNvSpPr txBox="1"/>
          <p:nvPr/>
        </p:nvSpPr>
        <p:spPr>
          <a:xfrm>
            <a:off x="796636" y="495992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478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0"/>
          <p:cNvSpPr txBox="1">
            <a:spLocks noGrp="1"/>
          </p:cNvSpPr>
          <p:nvPr>
            <p:ph type="title"/>
          </p:nvPr>
        </p:nvSpPr>
        <p:spPr>
          <a:xfrm>
            <a:off x="391293" y="305192"/>
            <a:ext cx="3348797" cy="6696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 err="1"/>
              <a:t>Container</a:t>
            </a:r>
            <a:endParaRPr dirty="0"/>
          </a:p>
        </p:txBody>
      </p:sp>
      <p:sp>
        <p:nvSpPr>
          <p:cNvPr id="519" name="Google Shape;519;p11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E9D0-8265-8048-BFD4-A70D6DB33FB6}"/>
              </a:ext>
            </a:extLst>
          </p:cNvPr>
          <p:cNvSpPr txBox="1"/>
          <p:nvPr/>
        </p:nvSpPr>
        <p:spPr>
          <a:xfrm>
            <a:off x="5692140" y="2948940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1063DF-AD7C-0C45-9B81-6CA971760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791" y="974886"/>
            <a:ext cx="5594838" cy="36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3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0"/>
          <p:cNvSpPr txBox="1">
            <a:spLocks noGrp="1"/>
          </p:cNvSpPr>
          <p:nvPr>
            <p:ph type="title"/>
          </p:nvPr>
        </p:nvSpPr>
        <p:spPr>
          <a:xfrm>
            <a:off x="391293" y="305192"/>
            <a:ext cx="3348797" cy="6696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 err="1"/>
              <a:t>Container</a:t>
            </a:r>
            <a:endParaRPr dirty="0"/>
          </a:p>
        </p:txBody>
      </p:sp>
      <p:sp>
        <p:nvSpPr>
          <p:cNvPr id="519" name="Google Shape;519;p11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E9D0-8265-8048-BFD4-A70D6DB33FB6}"/>
              </a:ext>
            </a:extLst>
          </p:cNvPr>
          <p:cNvSpPr txBox="1"/>
          <p:nvPr/>
        </p:nvSpPr>
        <p:spPr>
          <a:xfrm>
            <a:off x="5692140" y="2948940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28CC3-06CD-CC43-A09C-24E0929EC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02614"/>
            <a:ext cx="4188495" cy="2138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720699-6A24-CF49-8C24-8B324BC2D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73" y="1502614"/>
            <a:ext cx="4176114" cy="21382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EE7B07-D141-1446-9D04-F508F3BCFEE8}"/>
              </a:ext>
            </a:extLst>
          </p:cNvPr>
          <p:cNvSpPr txBox="1"/>
          <p:nvPr/>
        </p:nvSpPr>
        <p:spPr>
          <a:xfrm>
            <a:off x="240073" y="1109089"/>
            <a:ext cx="1008993" cy="39352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Před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1951D-F69A-BB45-99D7-6E64D43A9B70}"/>
              </a:ext>
            </a:extLst>
          </p:cNvPr>
          <p:cNvSpPr txBox="1"/>
          <p:nvPr/>
        </p:nvSpPr>
        <p:spPr>
          <a:xfrm>
            <a:off x="4572000" y="1109088"/>
            <a:ext cx="1008993" cy="39352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Po</a:t>
            </a:r>
          </a:p>
        </p:txBody>
      </p:sp>
    </p:spTree>
    <p:extLst>
      <p:ext uri="{BB962C8B-B14F-4D97-AF65-F5344CB8AC3E}">
        <p14:creationId xmlns:p14="http://schemas.microsoft.com/office/powerpoint/2010/main" val="3980769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15"/>
          <p:cNvSpPr txBox="1">
            <a:spLocks noGrp="1"/>
          </p:cNvSpPr>
          <p:nvPr>
            <p:ph type="title"/>
          </p:nvPr>
        </p:nvSpPr>
        <p:spPr>
          <a:xfrm>
            <a:off x="409823" y="30336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Když se mi nelíbí barva ?</a:t>
            </a:r>
            <a:endParaRPr dirty="0"/>
          </a:p>
        </p:txBody>
      </p:sp>
      <p:sp>
        <p:nvSpPr>
          <p:cNvPr id="558" name="Google Shape;558;p115"/>
          <p:cNvSpPr txBox="1">
            <a:spLocks noGrp="1"/>
          </p:cNvSpPr>
          <p:nvPr>
            <p:ph type="body" idx="1"/>
          </p:nvPr>
        </p:nvSpPr>
        <p:spPr>
          <a:xfrm>
            <a:off x="311727" y="886691"/>
            <a:ext cx="8679873" cy="36821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cs-CZ" dirty="0"/>
              <a:t>Lze přepsat</a:t>
            </a:r>
          </a:p>
          <a:p>
            <a:pPr>
              <a:lnSpc>
                <a:spcPct val="150000"/>
              </a:lnSpc>
            </a:pPr>
            <a:r>
              <a:rPr lang="cs-CZ" dirty="0"/>
              <a:t>Stačí vložit vlastní styly pod </a:t>
            </a:r>
            <a:r>
              <a:rPr lang="cs-CZ" dirty="0" err="1"/>
              <a:t>Bootstrap</a:t>
            </a:r>
            <a:endParaRPr lang="cs-CZ" dirty="0"/>
          </a:p>
          <a:p>
            <a:pPr>
              <a:lnSpc>
                <a:spcPct val="150000"/>
              </a:lnSpc>
            </a:pPr>
            <a:endParaRPr lang="cs-CZ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cs-CZ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cs-CZ" dirty="0" err="1"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cs-CZ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cs-CZ" dirty="0">
                <a:latin typeface="Consolas"/>
                <a:ea typeface="Consolas"/>
                <a:cs typeface="Consolas"/>
                <a:sym typeface="Consolas"/>
              </a:rPr>
              <a:t>  &lt;link </a:t>
            </a:r>
            <a:r>
              <a:rPr lang="cs-CZ" dirty="0" err="1"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cs-CZ" dirty="0">
                <a:latin typeface="Consolas"/>
                <a:ea typeface="Consolas"/>
                <a:cs typeface="Consolas"/>
                <a:sym typeface="Consolas"/>
              </a:rPr>
              <a:t>='http://bootstrap.css' </a:t>
            </a:r>
            <a:r>
              <a:rPr lang="cs-CZ" dirty="0" err="1"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cs-CZ" dirty="0">
                <a:latin typeface="Consolas"/>
                <a:ea typeface="Consolas"/>
                <a:cs typeface="Consolas"/>
                <a:sym typeface="Consolas"/>
              </a:rPr>
              <a:t>='</a:t>
            </a:r>
            <a:r>
              <a:rPr lang="cs-CZ" dirty="0" err="1">
                <a:latin typeface="Consolas"/>
                <a:ea typeface="Consolas"/>
                <a:cs typeface="Consolas"/>
                <a:sym typeface="Consolas"/>
              </a:rPr>
              <a:t>stylesheet</a:t>
            </a:r>
            <a:r>
              <a:rPr lang="cs-CZ" dirty="0">
                <a:latin typeface="Consolas"/>
                <a:ea typeface="Consolas"/>
                <a:cs typeface="Consolas"/>
                <a:sym typeface="Consolas"/>
              </a:rPr>
              <a:t>'&gt;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cs-CZ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 &lt;link </a:t>
            </a:r>
            <a:r>
              <a:rPr lang="cs-CZ" dirty="0" err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cs-CZ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='</a:t>
            </a:r>
            <a:r>
              <a:rPr lang="cs-CZ" dirty="0" err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css</a:t>
            </a:r>
            <a:r>
              <a:rPr lang="cs-CZ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/mujStyl.css' </a:t>
            </a:r>
            <a:r>
              <a:rPr lang="cs-CZ" dirty="0" err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cs-CZ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='</a:t>
            </a:r>
            <a:r>
              <a:rPr lang="cs-CZ" dirty="0" err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stylesheet</a:t>
            </a:r>
            <a:r>
              <a:rPr lang="cs-CZ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'&gt;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cs-CZ" dirty="0"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cs-CZ" dirty="0" err="1"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cs-CZ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>
              <a:lnSpc>
                <a:spcPct val="150000"/>
              </a:lnSpc>
            </a:pPr>
            <a:endParaRPr lang="cs-CZ" dirty="0">
              <a:solidFill>
                <a:schemeClr val="accent1"/>
              </a:solidFill>
            </a:endParaRPr>
          </a:p>
        </p:txBody>
      </p:sp>
      <p:sp>
        <p:nvSpPr>
          <p:cNvPr id="559" name="Google Shape;559;p115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5357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Zajímavé komponenty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Tabulky</a:t>
            </a:r>
          </a:p>
          <a:p>
            <a:r>
              <a:rPr lang="cs-CZ" dirty="0" err="1"/>
              <a:t>Modal</a:t>
            </a:r>
            <a:r>
              <a:rPr lang="cs-CZ" dirty="0"/>
              <a:t> – zprávy pro uživatele</a:t>
            </a:r>
          </a:p>
          <a:p>
            <a:r>
              <a:rPr lang="cs-CZ" dirty="0" err="1"/>
              <a:t>Flex</a:t>
            </a:r>
            <a:r>
              <a:rPr lang="cs-CZ" dirty="0"/>
              <a:t> – má předpřipravené </a:t>
            </a:r>
            <a:r>
              <a:rPr lang="cs-CZ" dirty="0" err="1"/>
              <a:t>classy</a:t>
            </a:r>
            <a:r>
              <a:rPr lang="cs-CZ" dirty="0"/>
              <a:t> pro </a:t>
            </a:r>
            <a:r>
              <a:rPr lang="cs-CZ" dirty="0" err="1"/>
              <a:t>flex</a:t>
            </a:r>
            <a:r>
              <a:rPr lang="cs-CZ" dirty="0"/>
              <a:t> !</a:t>
            </a:r>
          </a:p>
          <a:p>
            <a:r>
              <a:rPr lang="cs-CZ" dirty="0" err="1"/>
              <a:t>Clearfix</a:t>
            </a:r>
            <a:r>
              <a:rPr lang="cs-CZ" dirty="0"/>
              <a:t> – vymaže/resetuje styly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84EC22-9AB0-124C-98F8-C4703A7BDB5B}"/>
              </a:ext>
            </a:extLst>
          </p:cNvPr>
          <p:cNvSpPr/>
          <p:nvPr/>
        </p:nvSpPr>
        <p:spPr>
          <a:xfrm>
            <a:off x="311700" y="3550470"/>
            <a:ext cx="6994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hlinkClick r:id="rId2"/>
              </a:rPr>
              <a:t>https://hackerthemes.com/bootstrap-cheatsheet/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BE225-5473-1042-A047-00316D6A8B42}"/>
              </a:ext>
            </a:extLst>
          </p:cNvPr>
          <p:cNvSpPr txBox="1"/>
          <p:nvPr/>
        </p:nvSpPr>
        <p:spPr>
          <a:xfrm>
            <a:off x="1184564" y="4966855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00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0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Čeho je těžké dosáhnout s </a:t>
            </a:r>
            <a:r>
              <a:rPr lang="en" dirty="0"/>
              <a:t>CSS?</a:t>
            </a:r>
            <a:endParaRPr dirty="0"/>
          </a:p>
        </p:txBody>
      </p:sp>
      <p:sp>
        <p:nvSpPr>
          <p:cNvPr id="441" name="Google Shape;441;p100"/>
          <p:cNvSpPr txBox="1">
            <a:spLocks noGrp="1"/>
          </p:cNvSpPr>
          <p:nvPr>
            <p:ph type="body" idx="1"/>
          </p:nvPr>
        </p:nvSpPr>
        <p:spPr>
          <a:xfrm>
            <a:off x="1376775" y="955593"/>
            <a:ext cx="6390450" cy="3613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RESPONSIVE WEB DESIGN</a:t>
            </a:r>
            <a:endParaRPr b="1" dirty="0"/>
          </a:p>
          <a:p>
            <a:pPr marL="0" indent="0">
              <a:spcBef>
                <a:spcPts val="1200"/>
              </a:spcBef>
              <a:buNone/>
            </a:pPr>
            <a:r>
              <a:rPr lang="cs-CZ" b="1" dirty="0"/>
              <a:t>Původně </a:t>
            </a:r>
            <a:r>
              <a:rPr lang="cs-CZ" dirty="0"/>
              <a:t>display: </a:t>
            </a:r>
            <a:r>
              <a:rPr lang="cs-CZ" dirty="0" err="1"/>
              <a:t>flex</a:t>
            </a:r>
            <a:endParaRPr lang="cs-CZ" dirty="0"/>
          </a:p>
          <a:p>
            <a:pPr marL="0" indent="0">
              <a:spcBef>
                <a:spcPts val="1200"/>
              </a:spcBef>
              <a:buNone/>
            </a:pPr>
            <a:endParaRPr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442" name="Google Shape;442;p10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443" name="Google Shape;443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6831" y="1942106"/>
            <a:ext cx="3510338" cy="2626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862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027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0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Přidáváme Komponenty</a:t>
            </a:r>
            <a:endParaRPr dirty="0"/>
          </a:p>
        </p:txBody>
      </p:sp>
      <p:sp>
        <p:nvSpPr>
          <p:cNvPr id="518" name="Google Shape;518;p110"/>
          <p:cNvSpPr txBox="1">
            <a:spLocks noGrp="1"/>
          </p:cNvSpPr>
          <p:nvPr>
            <p:ph type="body" idx="1"/>
          </p:nvPr>
        </p:nvSpPr>
        <p:spPr>
          <a:xfrm>
            <a:off x="1376775" y="1228675"/>
            <a:ext cx="6390450" cy="3340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257175">
              <a:buAutoNum type="arabicParenR"/>
            </a:pPr>
            <a:r>
              <a:rPr lang="cs-CZ" b="1" dirty="0"/>
              <a:t>Jdi na getbootstrap.com/</a:t>
            </a:r>
            <a:r>
              <a:rPr lang="cs-CZ" b="1" dirty="0" err="1"/>
              <a:t>docs</a:t>
            </a:r>
            <a:r>
              <a:rPr lang="cs-CZ" b="1" dirty="0"/>
              <a:t>/4.3/</a:t>
            </a:r>
            <a:r>
              <a:rPr lang="cs-CZ" b="1" dirty="0" err="1"/>
              <a:t>components</a:t>
            </a:r>
            <a:endParaRPr lang="cs-CZ" b="1" dirty="0"/>
          </a:p>
          <a:p>
            <a:pPr marL="257175">
              <a:buAutoNum type="arabicParenR"/>
            </a:pPr>
            <a:r>
              <a:rPr lang="cs-CZ" b="1" dirty="0"/>
              <a:t>Vyber si nějakou komponentu (každý v týmu jinou)</a:t>
            </a:r>
          </a:p>
          <a:p>
            <a:pPr marL="257175">
              <a:buAutoNum type="arabicParenR"/>
            </a:pPr>
            <a:r>
              <a:rPr lang="cs-CZ" b="1" dirty="0"/>
              <a:t>Vložte ji do projektu (zkopírujte)</a:t>
            </a:r>
          </a:p>
          <a:p>
            <a:pPr marL="257175">
              <a:buAutoNum type="arabicParenR"/>
            </a:pPr>
            <a:endParaRPr lang="cs-CZ" b="1" dirty="0"/>
          </a:p>
          <a:p>
            <a:pPr marL="257175">
              <a:buAutoNum type="arabicParenR"/>
            </a:pPr>
            <a:r>
              <a:rPr lang="cs-CZ" b="1" dirty="0"/>
              <a:t>Některé komponenty vyžadují </a:t>
            </a:r>
            <a:r>
              <a:rPr lang="cs-CZ" b="1" dirty="0" err="1"/>
              <a:t>javascript</a:t>
            </a:r>
            <a:r>
              <a:rPr lang="cs-CZ" b="1" dirty="0"/>
              <a:t>.</a:t>
            </a:r>
          </a:p>
          <a:p>
            <a:pPr marL="257175">
              <a:buAutoNum type="arabicParenR"/>
            </a:pPr>
            <a:r>
              <a:rPr lang="cs-CZ" b="1" dirty="0"/>
              <a:t>Pro </a:t>
            </a:r>
            <a:r>
              <a:rPr lang="cs-CZ" b="1" dirty="0" err="1"/>
              <a:t>Javascript</a:t>
            </a:r>
            <a:r>
              <a:rPr lang="cs-CZ" b="1" dirty="0"/>
              <a:t> vkládejte do svých .</a:t>
            </a:r>
            <a:r>
              <a:rPr lang="cs-CZ" b="1" dirty="0" err="1"/>
              <a:t>js</a:t>
            </a:r>
            <a:r>
              <a:rPr lang="cs-CZ" b="1" dirty="0"/>
              <a:t> souborů</a:t>
            </a:r>
          </a:p>
          <a:p>
            <a:pPr marL="257175">
              <a:buAutoNum type="arabicParenR"/>
            </a:pPr>
            <a:endParaRPr dirty="0"/>
          </a:p>
        </p:txBody>
      </p:sp>
      <p:sp>
        <p:nvSpPr>
          <p:cNvPr id="519" name="Google Shape;519;p11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3482102"/>
            <a:ext cx="4931093" cy="11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9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0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C9562D-B6CE-CC42-9572-C4CC62F2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92850"/>
            <a:ext cx="8520600" cy="530110"/>
          </a:xfrm>
        </p:spPr>
        <p:txBody>
          <a:bodyPr/>
          <a:lstStyle/>
          <a:p>
            <a:r>
              <a:rPr lang="cs-CZ" dirty="0"/>
              <a:t>12ti sloupcová mřížka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4A462B-C1F4-664D-AC21-E4306E1D5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566710"/>
              </p:ext>
            </p:extLst>
          </p:nvPr>
        </p:nvGraphicFramePr>
        <p:xfrm>
          <a:off x="519684" y="955796"/>
          <a:ext cx="8104632" cy="369360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75386">
                  <a:extLst>
                    <a:ext uri="{9D8B030D-6E8A-4147-A177-3AD203B41FA5}">
                      <a16:colId xmlns:a16="http://schemas.microsoft.com/office/drawing/2014/main" val="1213265958"/>
                    </a:ext>
                  </a:extLst>
                </a:gridCol>
                <a:gridCol w="675386">
                  <a:extLst>
                    <a:ext uri="{9D8B030D-6E8A-4147-A177-3AD203B41FA5}">
                      <a16:colId xmlns:a16="http://schemas.microsoft.com/office/drawing/2014/main" val="2980803650"/>
                    </a:ext>
                  </a:extLst>
                </a:gridCol>
                <a:gridCol w="675386">
                  <a:extLst>
                    <a:ext uri="{9D8B030D-6E8A-4147-A177-3AD203B41FA5}">
                      <a16:colId xmlns:a16="http://schemas.microsoft.com/office/drawing/2014/main" val="1115103223"/>
                    </a:ext>
                  </a:extLst>
                </a:gridCol>
                <a:gridCol w="675386">
                  <a:extLst>
                    <a:ext uri="{9D8B030D-6E8A-4147-A177-3AD203B41FA5}">
                      <a16:colId xmlns:a16="http://schemas.microsoft.com/office/drawing/2014/main" val="1291670108"/>
                    </a:ext>
                  </a:extLst>
                </a:gridCol>
                <a:gridCol w="675386">
                  <a:extLst>
                    <a:ext uri="{9D8B030D-6E8A-4147-A177-3AD203B41FA5}">
                      <a16:colId xmlns:a16="http://schemas.microsoft.com/office/drawing/2014/main" val="308981489"/>
                    </a:ext>
                  </a:extLst>
                </a:gridCol>
                <a:gridCol w="675386">
                  <a:extLst>
                    <a:ext uri="{9D8B030D-6E8A-4147-A177-3AD203B41FA5}">
                      <a16:colId xmlns:a16="http://schemas.microsoft.com/office/drawing/2014/main" val="232076566"/>
                    </a:ext>
                  </a:extLst>
                </a:gridCol>
                <a:gridCol w="675386">
                  <a:extLst>
                    <a:ext uri="{9D8B030D-6E8A-4147-A177-3AD203B41FA5}">
                      <a16:colId xmlns:a16="http://schemas.microsoft.com/office/drawing/2014/main" val="849524949"/>
                    </a:ext>
                  </a:extLst>
                </a:gridCol>
                <a:gridCol w="675386">
                  <a:extLst>
                    <a:ext uri="{9D8B030D-6E8A-4147-A177-3AD203B41FA5}">
                      <a16:colId xmlns:a16="http://schemas.microsoft.com/office/drawing/2014/main" val="2541772840"/>
                    </a:ext>
                  </a:extLst>
                </a:gridCol>
                <a:gridCol w="675386">
                  <a:extLst>
                    <a:ext uri="{9D8B030D-6E8A-4147-A177-3AD203B41FA5}">
                      <a16:colId xmlns:a16="http://schemas.microsoft.com/office/drawing/2014/main" val="2914871067"/>
                    </a:ext>
                  </a:extLst>
                </a:gridCol>
                <a:gridCol w="675386">
                  <a:extLst>
                    <a:ext uri="{9D8B030D-6E8A-4147-A177-3AD203B41FA5}">
                      <a16:colId xmlns:a16="http://schemas.microsoft.com/office/drawing/2014/main" val="3406203291"/>
                    </a:ext>
                  </a:extLst>
                </a:gridCol>
                <a:gridCol w="675386">
                  <a:extLst>
                    <a:ext uri="{9D8B030D-6E8A-4147-A177-3AD203B41FA5}">
                      <a16:colId xmlns:a16="http://schemas.microsoft.com/office/drawing/2014/main" val="3613826911"/>
                    </a:ext>
                  </a:extLst>
                </a:gridCol>
                <a:gridCol w="675386">
                  <a:extLst>
                    <a:ext uri="{9D8B030D-6E8A-4147-A177-3AD203B41FA5}">
                      <a16:colId xmlns:a16="http://schemas.microsoft.com/office/drawing/2014/main" val="3822896538"/>
                    </a:ext>
                  </a:extLst>
                </a:gridCol>
              </a:tblGrid>
              <a:tr h="461701">
                <a:tc gridSpan="12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876727"/>
                  </a:ext>
                </a:extLst>
              </a:tr>
              <a:tr h="461701">
                <a:tc gridSpan="6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6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6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047023"/>
                  </a:ext>
                </a:extLst>
              </a:tr>
              <a:tr h="461701">
                <a:tc gridSpan="4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4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4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4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794702"/>
                  </a:ext>
                </a:extLst>
              </a:tr>
              <a:tr h="461701">
                <a:tc gridSpan="3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3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3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3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3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473348"/>
                  </a:ext>
                </a:extLst>
              </a:tr>
              <a:tr h="461701">
                <a:tc gridSpan="4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4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8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042836"/>
                  </a:ext>
                </a:extLst>
              </a:tr>
              <a:tr h="461701">
                <a:tc gridSpan="8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8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4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56987"/>
                  </a:ext>
                </a:extLst>
              </a:tr>
              <a:tr h="461701">
                <a:tc gridSpan="2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cs-CZ" b="1" dirty="0"/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631863"/>
                  </a:ext>
                </a:extLst>
              </a:tr>
              <a:tr h="461701"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3356525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9D5C92E-EA28-2A4F-AE5A-7C2A0E1A148D}"/>
              </a:ext>
            </a:extLst>
          </p:cNvPr>
          <p:cNvSpPr txBox="1"/>
          <p:nvPr/>
        </p:nvSpPr>
        <p:spPr>
          <a:xfrm>
            <a:off x="-44916" y="1084510"/>
            <a:ext cx="519684" cy="2413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r">
              <a:buFont typeface="Arial" pitchFamily="34" charset="0"/>
              <a:buNone/>
            </a:pPr>
            <a:r>
              <a:rPr lang="cs-CZ" sz="1200" dirty="0">
                <a:latin typeface="Vodafone Rg" pitchFamily="34" charset="0"/>
              </a:rPr>
              <a:t>řádek</a:t>
            </a:r>
          </a:p>
        </p:txBody>
      </p:sp>
    </p:spTree>
    <p:extLst>
      <p:ext uri="{BB962C8B-B14F-4D97-AF65-F5344CB8AC3E}">
        <p14:creationId xmlns:p14="http://schemas.microsoft.com/office/powerpoint/2010/main" val="2958579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0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C9562D-B6CE-CC42-9572-C4CC62F2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92850"/>
            <a:ext cx="8520600" cy="530110"/>
          </a:xfrm>
        </p:spPr>
        <p:txBody>
          <a:bodyPr/>
          <a:lstStyle/>
          <a:p>
            <a:r>
              <a:rPr lang="cs-CZ" dirty="0" err="1"/>
              <a:t>Breakpoints</a:t>
            </a:r>
            <a:endParaRPr lang="cs-CZ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4D8D43-92E0-124A-931E-92520A312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315655"/>
              </p:ext>
            </p:extLst>
          </p:nvPr>
        </p:nvGraphicFramePr>
        <p:xfrm>
          <a:off x="476947" y="1491615"/>
          <a:ext cx="3287178" cy="18288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95726">
                  <a:extLst>
                    <a:ext uri="{9D8B030D-6E8A-4147-A177-3AD203B41FA5}">
                      <a16:colId xmlns:a16="http://schemas.microsoft.com/office/drawing/2014/main" val="1805673715"/>
                    </a:ext>
                  </a:extLst>
                </a:gridCol>
                <a:gridCol w="1095726">
                  <a:extLst>
                    <a:ext uri="{9D8B030D-6E8A-4147-A177-3AD203B41FA5}">
                      <a16:colId xmlns:a16="http://schemas.microsoft.com/office/drawing/2014/main" val="443768980"/>
                    </a:ext>
                  </a:extLst>
                </a:gridCol>
                <a:gridCol w="1095726">
                  <a:extLst>
                    <a:ext uri="{9D8B030D-6E8A-4147-A177-3AD203B41FA5}">
                      <a16:colId xmlns:a16="http://schemas.microsoft.com/office/drawing/2014/main" val="49127533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xs</a:t>
                      </a:r>
                      <a:endParaRPr lang="cs-CZ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&lt; 576px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mobile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0352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sm</a:t>
                      </a:r>
                      <a:endParaRPr lang="cs-CZ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576 – 768px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mobile Plus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280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md</a:t>
                      </a:r>
                      <a:endParaRPr lang="cs-CZ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768 – 992px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tablet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7063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cs-CZ" sz="1200" b="0" dirty="0"/>
                        <a:t>lg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992 – 1200px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2882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xl</a:t>
                      </a:r>
                      <a:endParaRPr lang="cs-CZ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&gt; 1200px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projektor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965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ED52BBC-1F8C-B44B-9EAB-B78044D74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193918"/>
              </p:ext>
            </p:extLst>
          </p:nvPr>
        </p:nvGraphicFramePr>
        <p:xfrm>
          <a:off x="4873091" y="1720215"/>
          <a:ext cx="3438570" cy="13716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19285">
                  <a:extLst>
                    <a:ext uri="{9D8B030D-6E8A-4147-A177-3AD203B41FA5}">
                      <a16:colId xmlns:a16="http://schemas.microsoft.com/office/drawing/2014/main" val="1805673715"/>
                    </a:ext>
                  </a:extLst>
                </a:gridCol>
                <a:gridCol w="1719285">
                  <a:extLst>
                    <a:ext uri="{9D8B030D-6E8A-4147-A177-3AD203B41FA5}">
                      <a16:colId xmlns:a16="http://schemas.microsoft.com/office/drawing/2014/main" val="44376898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col</a:t>
                      </a:r>
                      <a:endParaRPr lang="cs-CZ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class</a:t>
                      </a:r>
                      <a:r>
                        <a:rPr lang="cs-CZ" sz="1200" b="0" dirty="0"/>
                        <a:t> = “</a:t>
                      </a:r>
                      <a:r>
                        <a:rPr lang="cs-CZ" sz="1200" b="0" dirty="0" err="1"/>
                        <a:t>col</a:t>
                      </a:r>
                      <a:r>
                        <a:rPr lang="cs-CZ" sz="1200" b="0" dirty="0"/>
                        <a:t>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28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col-size</a:t>
                      </a:r>
                      <a:endParaRPr lang="cs-CZ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class</a:t>
                      </a:r>
                      <a:r>
                        <a:rPr lang="cs-CZ" sz="1200" b="0" dirty="0"/>
                        <a:t> = “col-6“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7063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col-breakpoint-size</a:t>
                      </a:r>
                      <a:endParaRPr lang="cs-CZ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class</a:t>
                      </a:r>
                      <a:r>
                        <a:rPr lang="cs-CZ" sz="1200" b="0" dirty="0"/>
                        <a:t> = “col-md-6“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288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566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02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/>
              <a:t>CSS Framework - Bootstrap</a:t>
            </a:r>
            <a:endParaRPr dirty="0"/>
          </a:p>
        </p:txBody>
      </p:sp>
      <p:sp>
        <p:nvSpPr>
          <p:cNvPr id="456" name="Google Shape;456;p102"/>
          <p:cNvSpPr txBox="1">
            <a:spLocks noGrp="1"/>
          </p:cNvSpPr>
          <p:nvPr>
            <p:ph type="body" idx="1"/>
          </p:nvPr>
        </p:nvSpPr>
        <p:spPr>
          <a:xfrm>
            <a:off x="1376775" y="1228668"/>
            <a:ext cx="6390450" cy="38281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cs-CZ" dirty="0"/>
              <a:t>Knihovna generické funkčnosti</a:t>
            </a:r>
            <a:endParaRPr dirty="0"/>
          </a:p>
          <a:p>
            <a:pPr>
              <a:lnSpc>
                <a:spcPct val="150000"/>
              </a:lnSpc>
            </a:pPr>
            <a:r>
              <a:rPr lang="cs-CZ" dirty="0"/>
              <a:t>Je nastavitelná</a:t>
            </a:r>
            <a:endParaRPr dirty="0"/>
          </a:p>
          <a:p>
            <a:pPr>
              <a:lnSpc>
                <a:spcPct val="150000"/>
              </a:lnSpc>
            </a:pPr>
            <a:r>
              <a:rPr lang="cs-CZ" dirty="0"/>
              <a:t>Lze použít jen části</a:t>
            </a:r>
            <a:endParaRPr dirty="0"/>
          </a:p>
        </p:txBody>
      </p:sp>
      <p:sp>
        <p:nvSpPr>
          <p:cNvPr id="457" name="Google Shape;457;p102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458" name="Google Shape;458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0207" y="2572199"/>
            <a:ext cx="2897840" cy="2287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5196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71" name="Rectangle 43"/>
          <p:cNvSpPr>
            <a:spLocks noGrp="1" noChangeArrowheads="1"/>
          </p:cNvSpPr>
          <p:nvPr>
            <p:ph type="title"/>
          </p:nvPr>
        </p:nvSpPr>
        <p:spPr>
          <a:xfrm>
            <a:off x="250825" y="205978"/>
            <a:ext cx="8635526" cy="667479"/>
          </a:xfrm>
        </p:spPr>
        <p:txBody>
          <a:bodyPr/>
          <a:lstStyle/>
          <a:p>
            <a:r>
              <a:rPr lang="en" dirty="0"/>
              <a:t>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1680B71-F0CD-41F6-B873-1C3447356555}" type="datetime3">
              <a:rPr lang="en-US" smtClean="0"/>
              <a:t>12 July 2020</a:t>
            </a:fld>
            <a:endParaRPr lang="en-GB"/>
          </a:p>
        </p:txBody>
      </p:sp>
      <p:graphicFrame>
        <p:nvGraphicFramePr>
          <p:cNvPr id="50897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219844"/>
              </p:ext>
            </p:extLst>
          </p:nvPr>
        </p:nvGraphicFramePr>
        <p:xfrm>
          <a:off x="250825" y="804862"/>
          <a:ext cx="7805736" cy="3578225"/>
        </p:xfrm>
        <a:graphic>
          <a:graphicData uri="http://schemas.openxmlformats.org/drawingml/2006/table">
            <a:tbl>
              <a:tblPr/>
              <a:tblGrid>
                <a:gridCol w="2513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1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5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Pct val="105000"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A99D41"/>
                        </a:solidFill>
                        <a:effectLst/>
                        <a:latin typeface="+mn-lt"/>
                      </a:endParaRPr>
                    </a:p>
                  </a:txBody>
                  <a:tcPr marL="90000" marR="0" marT="35100" marB="35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cs-CZ" sz="1200" dirty="0"/>
                        <a:t>Je to Framework/knihovna</a:t>
                      </a:r>
                    </a:p>
                  </a:txBody>
                  <a:tcPr marL="90000" marR="0" marT="35100" marB="35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Pct val="105000"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5A5684"/>
                        </a:solidFill>
                        <a:effectLst/>
                        <a:latin typeface="+mn-lt"/>
                      </a:endParaRPr>
                    </a:p>
                  </a:txBody>
                  <a:tcPr marL="90000" marR="0" marT="35100" marB="3510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cs-CZ" sz="1200" dirty="0"/>
                        <a:t>Vytvořen v </a:t>
                      </a:r>
                      <a:r>
                        <a:rPr lang="cs-CZ" sz="1200" dirty="0" err="1"/>
                        <a:t>Twitteru</a:t>
                      </a:r>
                      <a:endParaRPr lang="cs-CZ" sz="1200" dirty="0"/>
                    </a:p>
                  </a:txBody>
                  <a:tcPr marL="90000" marR="0" marT="35100" marB="3510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Pct val="105000"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5A5684"/>
                        </a:solidFill>
                        <a:effectLst/>
                        <a:latin typeface="+mn-lt"/>
                      </a:endParaRPr>
                    </a:p>
                  </a:txBody>
                  <a:tcPr marL="90000" marR="0" marT="35100" marB="3510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cs-CZ" sz="1200" dirty="0"/>
                        <a:t>Set před připravených komponent do webu </a:t>
                      </a:r>
                    </a:p>
                  </a:txBody>
                  <a:tcPr marL="90000" marR="0" marT="35100" marB="3510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Pct val="105000"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+mn-lt"/>
                      </a:endParaRPr>
                    </a:p>
                  </a:txBody>
                  <a:tcPr marL="90000" marR="0" marT="35100" marB="3510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cs-CZ" sz="1200" dirty="0"/>
                        <a:t>Pro všechny prohlížeče</a:t>
                      </a:r>
                    </a:p>
                  </a:txBody>
                  <a:tcPr marL="90000" marR="0" marT="35100" marB="3510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Pct val="105000"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+mn-lt"/>
                      </a:endParaRPr>
                    </a:p>
                  </a:txBody>
                  <a:tcPr marL="90000" marR="0" marT="35100" marB="3510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cs-CZ" sz="1200" dirty="0"/>
                        <a:t>Pro všechny rozlišení</a:t>
                      </a:r>
                    </a:p>
                  </a:txBody>
                  <a:tcPr marL="90000" marR="0" marT="35100" marB="3510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AutoShape 28"/>
          <p:cNvSpPr>
            <a:spLocks noChangeArrowheads="1"/>
          </p:cNvSpPr>
          <p:nvPr/>
        </p:nvSpPr>
        <p:spPr bwMode="auto">
          <a:xfrm>
            <a:off x="250824" y="1589277"/>
            <a:ext cx="2206780" cy="559940"/>
          </a:xfrm>
          <a:prstGeom prst="chevron">
            <a:avLst>
              <a:gd name="adj" fmla="val 27840"/>
            </a:avLst>
          </a:prstGeom>
          <a:solidFill>
            <a:schemeClr val="accent4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endParaRPr lang="en-US" sz="1600" dirty="0">
              <a:ea typeface="MS PGothic" pitchFamily="34" charset="-128"/>
            </a:endParaRPr>
          </a:p>
        </p:txBody>
      </p:sp>
      <p:sp>
        <p:nvSpPr>
          <p:cNvPr id="19" name="AutoShape 29"/>
          <p:cNvSpPr>
            <a:spLocks noChangeArrowheads="1"/>
          </p:cNvSpPr>
          <p:nvPr/>
        </p:nvSpPr>
        <p:spPr bwMode="auto">
          <a:xfrm>
            <a:off x="250825" y="2302111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5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endParaRPr lang="en-US" sz="1600" dirty="0">
              <a:ea typeface="MS PGothic" pitchFamily="34" charset="-128"/>
            </a:endParaRPr>
          </a:p>
        </p:txBody>
      </p:sp>
      <p:sp>
        <p:nvSpPr>
          <p:cNvPr id="20" name="AutoShape 30"/>
          <p:cNvSpPr>
            <a:spLocks noChangeArrowheads="1"/>
          </p:cNvSpPr>
          <p:nvPr/>
        </p:nvSpPr>
        <p:spPr bwMode="auto">
          <a:xfrm>
            <a:off x="250825" y="3016019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3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endParaRPr lang="en-US" sz="1600" dirty="0">
              <a:ea typeface="MS PGothic" pitchFamily="34" charset="-128"/>
            </a:endParaRPr>
          </a:p>
        </p:txBody>
      </p:sp>
      <p:sp>
        <p:nvSpPr>
          <p:cNvPr id="21" name="AutoShape 28"/>
          <p:cNvSpPr>
            <a:spLocks noChangeArrowheads="1"/>
          </p:cNvSpPr>
          <p:nvPr/>
        </p:nvSpPr>
        <p:spPr bwMode="auto">
          <a:xfrm>
            <a:off x="250824" y="875369"/>
            <a:ext cx="2206780" cy="561014"/>
          </a:xfrm>
          <a:prstGeom prst="chevron">
            <a:avLst>
              <a:gd name="adj" fmla="val 27840"/>
            </a:avLst>
          </a:prstGeom>
          <a:solidFill>
            <a:schemeClr val="accent1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endParaRPr lang="en-US" sz="1600" dirty="0">
              <a:solidFill>
                <a:schemeClr val="tx1"/>
              </a:solidFill>
              <a:ea typeface="MS PGothic" pitchFamily="34" charset="-128"/>
            </a:endParaRP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50825" y="3729925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2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endParaRPr lang="en-US" sz="160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445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05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Jak na </a:t>
            </a:r>
            <a:r>
              <a:rPr lang="en" dirty="0"/>
              <a:t> Bootstrap</a:t>
            </a:r>
            <a:endParaRPr dirty="0"/>
          </a:p>
        </p:txBody>
      </p:sp>
      <p:sp>
        <p:nvSpPr>
          <p:cNvPr id="477" name="Google Shape;477;p105"/>
          <p:cNvSpPr txBox="1">
            <a:spLocks noGrp="1"/>
          </p:cNvSpPr>
          <p:nvPr>
            <p:ph type="body" idx="1"/>
          </p:nvPr>
        </p:nvSpPr>
        <p:spPr>
          <a:xfrm>
            <a:off x="1376775" y="1228675"/>
            <a:ext cx="6390450" cy="3340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>
              <a:lnSpc>
                <a:spcPct val="150000"/>
              </a:lnSpc>
              <a:buAutoNum type="arabicParenR"/>
            </a:pPr>
            <a:r>
              <a:rPr lang="cs-CZ" dirty="0"/>
              <a:t>Jdi na </a:t>
            </a:r>
            <a:r>
              <a:rPr lang="cs-CZ" dirty="0">
                <a:hlinkClick r:id="rId3"/>
              </a:rPr>
              <a:t>https://getbootstrap.com</a:t>
            </a:r>
            <a:endParaRPr lang="cs-CZ" dirty="0"/>
          </a:p>
          <a:p>
            <a:pPr>
              <a:lnSpc>
                <a:spcPct val="150000"/>
              </a:lnSpc>
              <a:buAutoNum type="arabicParenR"/>
            </a:pPr>
            <a:r>
              <a:rPr lang="cs-CZ" dirty="0"/>
              <a:t>Klikni na </a:t>
            </a:r>
          </a:p>
          <a:p>
            <a:pPr>
              <a:lnSpc>
                <a:spcPct val="150000"/>
              </a:lnSpc>
              <a:buAutoNum type="arabicParenR"/>
            </a:pPr>
            <a:r>
              <a:rPr lang="cs-CZ" dirty="0"/>
              <a:t>Zkopíruj do &lt;</a:t>
            </a:r>
            <a:r>
              <a:rPr lang="cs-CZ" dirty="0" err="1"/>
              <a:t>head</a:t>
            </a:r>
            <a:r>
              <a:rPr lang="cs-CZ" dirty="0"/>
              <a:t>&gt; </a:t>
            </a:r>
            <a:r>
              <a:rPr lang="cs-CZ" dirty="0" err="1"/>
              <a:t>tagu</a:t>
            </a:r>
            <a:r>
              <a:rPr lang="cs-CZ" dirty="0"/>
              <a:t> stránky odkaz</a:t>
            </a:r>
          </a:p>
          <a:p>
            <a:pPr>
              <a:lnSpc>
                <a:spcPct val="150000"/>
              </a:lnSpc>
              <a:buAutoNum type="arabicParenR"/>
            </a:pPr>
            <a:endParaRPr dirty="0"/>
          </a:p>
        </p:txBody>
      </p:sp>
      <p:sp>
        <p:nvSpPr>
          <p:cNvPr id="478" name="Google Shape;478;p105"/>
          <p:cNvSpPr txBox="1"/>
          <p:nvPr/>
        </p:nvSpPr>
        <p:spPr>
          <a:xfrm>
            <a:off x="1376775" y="847552"/>
            <a:ext cx="4270860" cy="57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n" sz="2100" u="sng" dirty="0">
                <a:latin typeface="Consolas"/>
                <a:ea typeface="Consolas"/>
                <a:cs typeface="Consolas"/>
                <a:sym typeface="Consolas"/>
                <a:hlinkClick r:id="rId3"/>
              </a:rPr>
              <a:t>https://getbootstrap.com/</a:t>
            </a:r>
            <a:r>
              <a:rPr lang="en" sz="2100" dirty="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1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  <a:buSzPts val="1800"/>
            </a:pPr>
            <a:endParaRPr sz="135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  <a:buSzPts val="1800"/>
            </a:pPr>
            <a:endParaRPr sz="135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9" name="Google Shape;479;p105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tx1"/>
                </a:solidFill>
              </a:rPr>
              <a:pPr/>
              <a:t>7</a:t>
            </a:fld>
            <a:endParaRPr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341" y="1739817"/>
            <a:ext cx="1104852" cy="4716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015" y="2650866"/>
            <a:ext cx="7071161" cy="12277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07821" y="3878580"/>
            <a:ext cx="6034024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50" dirty="0"/>
              <a:t>&lt;</a:t>
            </a:r>
            <a:r>
              <a:rPr lang="cs-CZ" sz="1350" dirty="0" err="1"/>
              <a:t>head</a:t>
            </a:r>
            <a:r>
              <a:rPr lang="cs-CZ" sz="1350" dirty="0"/>
              <a:t>&gt;</a:t>
            </a:r>
          </a:p>
          <a:p>
            <a:r>
              <a:rPr lang="cs-CZ" sz="1350" dirty="0"/>
              <a:t>    </a:t>
            </a:r>
            <a:r>
              <a:rPr lang="en-US" sz="1000" dirty="0"/>
              <a:t>&lt;link</a:t>
            </a:r>
            <a:r>
              <a:rPr lang="en-US" sz="800" dirty="0"/>
              <a:t> </a:t>
            </a:r>
            <a:r>
              <a:rPr lang="en-US" sz="1000" dirty="0" err="1"/>
              <a:t>rel</a:t>
            </a:r>
            <a:r>
              <a:rPr lang="en-US" sz="1000" dirty="0"/>
              <a:t>="stylesheet"</a:t>
            </a:r>
            <a:r>
              <a:rPr lang="en-US" sz="800" dirty="0"/>
              <a:t> </a:t>
            </a:r>
            <a:r>
              <a:rPr lang="en-US" sz="1000" dirty="0" err="1"/>
              <a:t>href</a:t>
            </a:r>
            <a:r>
              <a:rPr lang="en-US" sz="1000" dirty="0"/>
              <a:t>="https://</a:t>
            </a:r>
            <a:r>
              <a:rPr lang="en-US" sz="1000" dirty="0" err="1"/>
              <a:t>stackpath.bootstrapcdn.com</a:t>
            </a:r>
            <a:r>
              <a:rPr lang="en-US" sz="1000" dirty="0"/>
              <a:t>/bootstrap/4.5.0/</a:t>
            </a:r>
            <a:r>
              <a:rPr lang="en-US" sz="1000" dirty="0" err="1"/>
              <a:t>css</a:t>
            </a:r>
            <a:r>
              <a:rPr lang="en-US" sz="1000" dirty="0"/>
              <a:t>/</a:t>
            </a:r>
            <a:r>
              <a:rPr lang="en-US" sz="1000" dirty="0" err="1"/>
              <a:t>bootstrap.min.css</a:t>
            </a:r>
            <a:r>
              <a:rPr lang="en-US" sz="1000" dirty="0"/>
              <a:t>"</a:t>
            </a:r>
            <a:r>
              <a:rPr lang="en-US" sz="800" dirty="0"/>
              <a:t> </a:t>
            </a:r>
            <a:r>
              <a:rPr lang="en-US" sz="1000" dirty="0"/>
              <a:t>&gt;</a:t>
            </a:r>
            <a:endParaRPr lang="cs-CZ" sz="800" dirty="0"/>
          </a:p>
          <a:p>
            <a:r>
              <a:rPr lang="cs-CZ" sz="1350" dirty="0"/>
              <a:t>&lt;/</a:t>
            </a:r>
            <a:r>
              <a:rPr lang="cs-CZ" sz="1350" dirty="0" err="1"/>
              <a:t>head</a:t>
            </a:r>
            <a:endParaRPr lang="cs-CZ" sz="1350" dirty="0"/>
          </a:p>
        </p:txBody>
      </p:sp>
    </p:spTree>
    <p:extLst>
      <p:ext uri="{BB962C8B-B14F-4D97-AF65-F5344CB8AC3E}">
        <p14:creationId xmlns:p14="http://schemas.microsoft.com/office/powerpoint/2010/main" val="1967163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Přidej také </a:t>
            </a:r>
            <a:r>
              <a:rPr lang="cs-CZ" dirty="0" err="1"/>
              <a:t>Javascript</a:t>
            </a:r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78385"/>
            <a:ext cx="7172325" cy="290750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1" y="844860"/>
            <a:ext cx="5451791" cy="1133525"/>
          </a:xfrm>
        </p:spPr>
        <p:txBody>
          <a:bodyPr>
            <a:normAutofit/>
          </a:bodyPr>
          <a:lstStyle/>
          <a:p>
            <a:pPr marL="85725" indent="0">
              <a:buNone/>
            </a:pPr>
            <a:r>
              <a:rPr lang="cs-CZ" dirty="0">
                <a:solidFill>
                  <a:schemeClr val="accent1"/>
                </a:solidFill>
              </a:rPr>
              <a:t> &lt;</a:t>
            </a:r>
            <a:r>
              <a:rPr lang="cs-CZ" dirty="0" err="1">
                <a:solidFill>
                  <a:schemeClr val="accent1"/>
                </a:solidFill>
              </a:rPr>
              <a:t>head</a:t>
            </a:r>
            <a:r>
              <a:rPr lang="cs-CZ" dirty="0">
                <a:solidFill>
                  <a:schemeClr val="accent1"/>
                </a:solidFill>
              </a:rPr>
              <a:t>&gt;</a:t>
            </a:r>
          </a:p>
          <a:p>
            <a:pPr marL="85725" indent="0">
              <a:buNone/>
            </a:pPr>
            <a:r>
              <a:rPr lang="cs-CZ" dirty="0">
                <a:solidFill>
                  <a:schemeClr val="accent5"/>
                </a:solidFill>
              </a:rPr>
              <a:t>          &lt;</a:t>
            </a:r>
            <a:r>
              <a:rPr lang="cs-CZ" dirty="0" err="1">
                <a:solidFill>
                  <a:schemeClr val="accent5"/>
                </a:solidFill>
              </a:rPr>
              <a:t>script</a:t>
            </a:r>
            <a:r>
              <a:rPr lang="cs-CZ" dirty="0">
                <a:solidFill>
                  <a:schemeClr val="accent5"/>
                </a:solidFill>
              </a:rPr>
              <a:t> </a:t>
            </a:r>
            <a:r>
              <a:rPr lang="cs-CZ" dirty="0" err="1">
                <a:solidFill>
                  <a:schemeClr val="accent5"/>
                </a:solidFill>
              </a:rPr>
              <a:t>src</a:t>
            </a:r>
            <a:r>
              <a:rPr lang="cs-CZ" dirty="0">
                <a:solidFill>
                  <a:schemeClr val="accent5"/>
                </a:solidFill>
              </a:rPr>
              <a:t>=„…“ &gt;&lt;/</a:t>
            </a:r>
            <a:r>
              <a:rPr lang="cs-CZ" dirty="0" err="1">
                <a:solidFill>
                  <a:schemeClr val="accent5"/>
                </a:solidFill>
              </a:rPr>
              <a:t>script</a:t>
            </a:r>
            <a:r>
              <a:rPr lang="cs-CZ" dirty="0">
                <a:solidFill>
                  <a:schemeClr val="accent5"/>
                </a:solidFill>
              </a:rPr>
              <a:t>&gt;</a:t>
            </a:r>
          </a:p>
          <a:p>
            <a:pPr marL="85725" indent="0">
              <a:buNone/>
            </a:pPr>
            <a:r>
              <a:rPr lang="cs-CZ" dirty="0">
                <a:solidFill>
                  <a:schemeClr val="accent1"/>
                </a:solidFill>
              </a:rPr>
              <a:t>&lt;/</a:t>
            </a:r>
            <a:r>
              <a:rPr lang="cs-CZ" dirty="0" err="1">
                <a:solidFill>
                  <a:schemeClr val="accent1"/>
                </a:solidFill>
              </a:rPr>
              <a:t>head</a:t>
            </a:r>
            <a:r>
              <a:rPr lang="cs-CZ" dirty="0">
                <a:solidFill>
                  <a:schemeClr val="accent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47123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0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Začínáme s komponenty</a:t>
            </a:r>
            <a:endParaRPr dirty="0"/>
          </a:p>
        </p:txBody>
      </p:sp>
      <p:sp>
        <p:nvSpPr>
          <p:cNvPr id="518" name="Google Shape;518;p110"/>
          <p:cNvSpPr txBox="1">
            <a:spLocks noGrp="1"/>
          </p:cNvSpPr>
          <p:nvPr>
            <p:ph type="body" idx="1"/>
          </p:nvPr>
        </p:nvSpPr>
        <p:spPr>
          <a:xfrm>
            <a:off x="1139063" y="990931"/>
            <a:ext cx="6390450" cy="40658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257175">
              <a:buAutoNum type="arabicParenR"/>
            </a:pPr>
            <a:r>
              <a:rPr lang="cs-CZ" b="1" dirty="0"/>
              <a:t>Jdi na </a:t>
            </a:r>
            <a:r>
              <a:rPr lang="cs-CZ" b="1" dirty="0" err="1"/>
              <a:t>getbootstrap.com</a:t>
            </a:r>
            <a:endParaRPr lang="cs-CZ" b="1" dirty="0"/>
          </a:p>
          <a:p>
            <a:pPr marL="647700" lvl="1" indent="-285750"/>
            <a:r>
              <a:rPr lang="cs-CZ" b="1" dirty="0" err="1"/>
              <a:t>Documentation</a:t>
            </a:r>
            <a:r>
              <a:rPr lang="cs-CZ" b="1" dirty="0"/>
              <a:t> -&gt; </a:t>
            </a:r>
            <a:r>
              <a:rPr lang="cs-CZ" b="1" dirty="0" err="1"/>
              <a:t>Components</a:t>
            </a:r>
            <a:endParaRPr lang="cs-CZ" b="1" dirty="0"/>
          </a:p>
          <a:p>
            <a:pPr marL="257175">
              <a:buAutoNum type="arabicParenR"/>
            </a:pPr>
            <a:endParaRPr lang="en-GB" dirty="0"/>
          </a:p>
          <a:p>
            <a:pPr marL="285750" indent="-285750"/>
            <a:r>
              <a:rPr lang="en-US" dirty="0"/>
              <a:t>Jumbotron</a:t>
            </a:r>
          </a:p>
          <a:p>
            <a:pPr marL="285750" indent="-285750"/>
            <a:r>
              <a:rPr lang="en-US" dirty="0"/>
              <a:t>Navbar</a:t>
            </a:r>
          </a:p>
          <a:p>
            <a:pPr marL="285750" indent="-285750"/>
            <a:r>
              <a:rPr lang="en-US" dirty="0"/>
              <a:t>Background color</a:t>
            </a:r>
          </a:p>
          <a:p>
            <a:pPr marL="285750" indent="-285750"/>
            <a:r>
              <a:rPr lang="en-US" dirty="0"/>
              <a:t>Text color</a:t>
            </a:r>
          </a:p>
          <a:p>
            <a:pPr marL="285750" indent="-285750"/>
            <a:r>
              <a:rPr lang="en-US" dirty="0"/>
              <a:t>Button</a:t>
            </a:r>
          </a:p>
          <a:p>
            <a:pPr marL="285750" indent="-285750"/>
            <a:r>
              <a:rPr lang="en-US" dirty="0"/>
              <a:t>Form</a:t>
            </a:r>
          </a:p>
          <a:p>
            <a:pPr marL="285750" indent="-285750"/>
            <a:r>
              <a:rPr lang="en-US" dirty="0"/>
              <a:t>Layout</a:t>
            </a:r>
            <a:endParaRPr dirty="0"/>
          </a:p>
        </p:txBody>
      </p:sp>
      <p:sp>
        <p:nvSpPr>
          <p:cNvPr id="519" name="Google Shape;519;p11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15955-F2F6-FE48-86C8-A30E8952E168}"/>
              </a:ext>
            </a:extLst>
          </p:cNvPr>
          <p:cNvSpPr/>
          <p:nvPr/>
        </p:nvSpPr>
        <p:spPr>
          <a:xfrm>
            <a:off x="2149366" y="4293885"/>
            <a:ext cx="6994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hlinkClick r:id="rId3"/>
              </a:rPr>
              <a:t>https://hackerthemes.com/bootstrap-cheatsheet/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831531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7" ma:contentTypeDescription="Create a new document." ma:contentTypeScope="" ma:versionID="4fbe9e5db5e643de0f62cfe626c1b91a">
  <xsd:schema xmlns:xsd="http://www.w3.org/2001/XMLSchema" xmlns:xs="http://www.w3.org/2001/XMLSchema" xmlns:p="http://schemas.microsoft.com/office/2006/metadata/properties" xmlns:ns2="43f3fa7f-81fe-4e2c-b3fd-9553e9083e98" xmlns:ns3="4b747377-8a1d-495b-8f86-37c466bbd411" targetNamespace="http://schemas.microsoft.com/office/2006/metadata/properties" ma:root="true" ma:fieldsID="56842524277a5ed12757d5dc41f5efac" ns2:_="" ns3:_=""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8D8296-BD81-4103-BEFD-08C726770E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6295F6-C90E-48B1-8773-83D33EC1D73D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4b747377-8a1d-495b-8f86-37c466bbd411"/>
    <ds:schemaRef ds:uri="http://purl.org/dc/elements/1.1/"/>
    <ds:schemaRef ds:uri="http://schemas.microsoft.com/office/infopath/2007/PartnerControls"/>
    <ds:schemaRef ds:uri="43f3fa7f-81fe-4e2c-b3fd-9553e9083e98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A23B09A-E2F7-462B-BF3F-9896F2F4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Vodafone_Template_16x9</Template>
  <TotalTime>0</TotalTime>
  <Words>596</Words>
  <Application>Microsoft Macintosh PowerPoint</Application>
  <PresentationFormat>On-screen Show (16:9)</PresentationFormat>
  <Paragraphs>237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Consolas</vt:lpstr>
      <vt:lpstr>Source Code Pro</vt:lpstr>
      <vt:lpstr>Vodafone Rg</vt:lpstr>
      <vt:lpstr>Vodafone</vt:lpstr>
      <vt:lpstr>Twitter Bootstrap</vt:lpstr>
      <vt:lpstr>Čeho je těžké dosáhnout s CSS?</vt:lpstr>
      <vt:lpstr>12ti sloupcová mřížka</vt:lpstr>
      <vt:lpstr>Breakpoints</vt:lpstr>
      <vt:lpstr>CSS Framework - Bootstrap</vt:lpstr>
      <vt:lpstr>Bootstrap</vt:lpstr>
      <vt:lpstr>Jak na  Bootstrap</vt:lpstr>
      <vt:lpstr>Přidej také Javascript</vt:lpstr>
      <vt:lpstr>Začínáme s komponenty</vt:lpstr>
      <vt:lpstr>Jumbotron</vt:lpstr>
      <vt:lpstr>Background color</vt:lpstr>
      <vt:lpstr>Button</vt:lpstr>
      <vt:lpstr>Formulář</vt:lpstr>
      <vt:lpstr>Seznam – List group</vt:lpstr>
      <vt:lpstr>Layout - grid</vt:lpstr>
      <vt:lpstr>Container</vt:lpstr>
      <vt:lpstr>Container</vt:lpstr>
      <vt:lpstr>Když se mi nelíbí barva ?</vt:lpstr>
      <vt:lpstr>Zajímavé komponenty</vt:lpstr>
      <vt:lpstr>PowerPoint Presentation</vt:lpstr>
      <vt:lpstr>Přidáváme Komponenty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2011-08-30T12:20:26Z</cp:lastPrinted>
  <dcterms:created xsi:type="dcterms:W3CDTF">2020-07-02T11:42:42Z</dcterms:created>
  <dcterms:modified xsi:type="dcterms:W3CDTF">2020-07-12T12:28:21Z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iteId">
    <vt:lpwstr>68283f3b-8487-4c86-adb3-a5228f18b893</vt:lpwstr>
  </property>
  <property fmtid="{D5CDD505-2E9C-101B-9397-08002B2CF9AE}" pid="6" name="MSIP_Label_0359f705-2ba0-454b-9cfc-6ce5bcaac040_Owner">
    <vt:lpwstr>nuno.moedas@vodafone.com</vt:lpwstr>
  </property>
  <property fmtid="{D5CDD505-2E9C-101B-9397-08002B2CF9AE}" pid="7" name="MSIP_Label_0359f705-2ba0-454b-9cfc-6ce5bcaac040_SetDate">
    <vt:lpwstr>2018-09-21T10:24:48.2464134Z</vt:lpwstr>
  </property>
  <property fmtid="{D5CDD505-2E9C-101B-9397-08002B2CF9AE}" pid="8" name="MSIP_Label_0359f705-2ba0-454b-9cfc-6ce5bcaac040_Name">
    <vt:lpwstr>[C2] - Internal</vt:lpwstr>
  </property>
  <property fmtid="{D5CDD505-2E9C-101B-9397-08002B2CF9AE}" pid="9" name="MSIP_Label_0359f705-2ba0-454b-9cfc-6ce5bcaac040_Application">
    <vt:lpwstr>Microsoft Azure Information Protection</vt:lpwstr>
  </property>
  <property fmtid="{D5CDD505-2E9C-101B-9397-08002B2CF9AE}" pid="10" name="MSIP_Label_0359f705-2ba0-454b-9cfc-6ce5bcaac040_Extended_MSFT_Method">
    <vt:lpwstr>Automatic</vt:lpwstr>
  </property>
  <property fmtid="{D5CDD505-2E9C-101B-9397-08002B2CF9AE}" pid="11" name="Sensitivity">
    <vt:lpwstr>[C2] - Internal</vt:lpwstr>
  </property>
</Properties>
</file>